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1143" autoAdjust="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36" d="100"/>
          <a:sy n="36" d="100"/>
        </p:scale>
        <p:origin x="225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1F5E4D-4A2E-4AAB-9C2C-2AA700CB9127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</dgm:pt>
    <dgm:pt modelId="{0E1017D1-1B57-4011-83B8-0F698CD9BA3C}">
      <dgm:prSet phldrT="[Text]" custT="1"/>
      <dgm:spPr/>
      <dgm:t>
        <a:bodyPr/>
        <a:lstStyle/>
        <a:p>
          <a:r>
            <a:rPr lang="sv-FI" sz="2800" dirty="0" smtClean="0"/>
            <a:t>Temastudier 200h</a:t>
          </a:r>
          <a:endParaRPr lang="sv-FI" sz="2800" dirty="0"/>
        </a:p>
      </dgm:t>
    </dgm:pt>
    <dgm:pt modelId="{E6CE77BA-1F90-4D0F-A4A4-EA0A6933FE92}" type="parTrans" cxnId="{7A14A585-41DA-42D7-A9F7-03993D3BCA51}">
      <dgm:prSet/>
      <dgm:spPr/>
      <dgm:t>
        <a:bodyPr/>
        <a:lstStyle/>
        <a:p>
          <a:endParaRPr lang="sv-FI"/>
        </a:p>
      </dgm:t>
    </dgm:pt>
    <dgm:pt modelId="{32DB903A-4D3C-4167-9CD9-4F272E716635}" type="sibTrans" cxnId="{7A14A585-41DA-42D7-A9F7-03993D3BCA51}">
      <dgm:prSet/>
      <dgm:spPr/>
      <dgm:t>
        <a:bodyPr/>
        <a:lstStyle/>
        <a:p>
          <a:endParaRPr lang="sv-FI"/>
        </a:p>
      </dgm:t>
    </dgm:pt>
    <dgm:pt modelId="{49C40223-0180-4B30-8390-83D11362A519}">
      <dgm:prSet phldrT="[Text]" custT="1"/>
      <dgm:spPr/>
      <dgm:t>
        <a:bodyPr/>
        <a:lstStyle/>
        <a:p>
          <a:r>
            <a:rPr lang="sv-FI" sz="2800" dirty="0" smtClean="0"/>
            <a:t>Gemensamma studier 300h</a:t>
          </a:r>
          <a:endParaRPr lang="sv-FI" sz="2800" dirty="0"/>
        </a:p>
      </dgm:t>
    </dgm:pt>
    <dgm:pt modelId="{613ED491-CBE8-481B-B4C2-409DC98A2F24}" type="parTrans" cxnId="{665F6D9E-A1AD-4253-935D-D1562128600A}">
      <dgm:prSet/>
      <dgm:spPr/>
      <dgm:t>
        <a:bodyPr/>
        <a:lstStyle/>
        <a:p>
          <a:endParaRPr lang="sv-FI"/>
        </a:p>
      </dgm:t>
    </dgm:pt>
    <dgm:pt modelId="{CD05EA27-82C1-4618-8C35-E0A5BA9DDBD3}" type="sibTrans" cxnId="{665F6D9E-A1AD-4253-935D-D1562128600A}">
      <dgm:prSet/>
      <dgm:spPr/>
      <dgm:t>
        <a:bodyPr/>
        <a:lstStyle/>
        <a:p>
          <a:endParaRPr lang="sv-FI"/>
        </a:p>
      </dgm:t>
    </dgm:pt>
    <dgm:pt modelId="{F79880BF-19DF-44CD-8055-EE8CF6E15E75}">
      <dgm:prSet phldrT="[Text]" custT="1"/>
      <dgm:spPr/>
      <dgm:t>
        <a:bodyPr/>
        <a:lstStyle/>
        <a:p>
          <a:endParaRPr lang="sv-FI" sz="1900" dirty="0" smtClean="0"/>
        </a:p>
        <a:p>
          <a:r>
            <a:rPr lang="sv-FI" sz="2800" dirty="0" smtClean="0"/>
            <a:t>Tidig konstfostran</a:t>
          </a:r>
        </a:p>
        <a:p>
          <a:endParaRPr lang="sv-FI" sz="1900" dirty="0"/>
        </a:p>
      </dgm:t>
    </dgm:pt>
    <dgm:pt modelId="{F64C5361-0BD1-4DFB-97AB-8FB84C465082}" type="parTrans" cxnId="{FBD5E25C-CDBF-451C-B111-D5158D875A3C}">
      <dgm:prSet/>
      <dgm:spPr/>
      <dgm:t>
        <a:bodyPr/>
        <a:lstStyle/>
        <a:p>
          <a:endParaRPr lang="sv-FI"/>
        </a:p>
      </dgm:t>
    </dgm:pt>
    <dgm:pt modelId="{9D9FDDCE-5DB4-49FE-9200-F8BD04D39FA4}" type="sibTrans" cxnId="{FBD5E25C-CDBF-451C-B111-D5158D875A3C}">
      <dgm:prSet/>
      <dgm:spPr/>
      <dgm:t>
        <a:bodyPr/>
        <a:lstStyle/>
        <a:p>
          <a:endParaRPr lang="sv-FI"/>
        </a:p>
      </dgm:t>
    </dgm:pt>
    <dgm:pt modelId="{30E7FD1C-9B56-40F5-A52A-A7EEF510AF02}" type="pres">
      <dgm:prSet presAssocID="{5E1F5E4D-4A2E-4AAB-9C2C-2AA700CB9127}" presName="Name0" presStyleCnt="0">
        <dgm:presLayoutVars>
          <dgm:resizeHandles/>
        </dgm:presLayoutVars>
      </dgm:prSet>
      <dgm:spPr/>
    </dgm:pt>
    <dgm:pt modelId="{BB861874-ECE1-48EE-846B-A78C2BF503E1}" type="pres">
      <dgm:prSet presAssocID="{0E1017D1-1B57-4011-83B8-0F698CD9BA3C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v-FI"/>
        </a:p>
      </dgm:t>
    </dgm:pt>
    <dgm:pt modelId="{D796F726-D119-414B-B8E2-2264EF4C5664}" type="pres">
      <dgm:prSet presAssocID="{32DB903A-4D3C-4167-9CD9-4F272E716635}" presName="space" presStyleCnt="0"/>
      <dgm:spPr/>
    </dgm:pt>
    <dgm:pt modelId="{24F6C87A-268E-4C41-AE9F-A19451436218}" type="pres">
      <dgm:prSet presAssocID="{49C40223-0180-4B30-8390-83D11362A519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v-FI"/>
        </a:p>
      </dgm:t>
    </dgm:pt>
    <dgm:pt modelId="{6CF47661-4A83-420A-AAAF-C109E2A9DF74}" type="pres">
      <dgm:prSet presAssocID="{CD05EA27-82C1-4618-8C35-E0A5BA9DDBD3}" presName="space" presStyleCnt="0"/>
      <dgm:spPr/>
    </dgm:pt>
    <dgm:pt modelId="{ED890579-23D6-4374-A96D-551C3C40E061}" type="pres">
      <dgm:prSet presAssocID="{F79880BF-19DF-44CD-8055-EE8CF6E15E75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v-FI"/>
        </a:p>
      </dgm:t>
    </dgm:pt>
  </dgm:ptLst>
  <dgm:cxnLst>
    <dgm:cxn modelId="{FBD5E25C-CDBF-451C-B111-D5158D875A3C}" srcId="{5E1F5E4D-4A2E-4AAB-9C2C-2AA700CB9127}" destId="{F79880BF-19DF-44CD-8055-EE8CF6E15E75}" srcOrd="2" destOrd="0" parTransId="{F64C5361-0BD1-4DFB-97AB-8FB84C465082}" sibTransId="{9D9FDDCE-5DB4-49FE-9200-F8BD04D39FA4}"/>
    <dgm:cxn modelId="{7F5EB71F-7B78-4823-B29B-8EF14DA2458D}" type="presOf" srcId="{0E1017D1-1B57-4011-83B8-0F698CD9BA3C}" destId="{BB861874-ECE1-48EE-846B-A78C2BF503E1}" srcOrd="0" destOrd="0" presId="urn:diagrams.loki3.com/VaryingWidthList"/>
    <dgm:cxn modelId="{3856EDB1-EC40-4D57-8EDF-289CD45F7E6C}" type="presOf" srcId="{F79880BF-19DF-44CD-8055-EE8CF6E15E75}" destId="{ED890579-23D6-4374-A96D-551C3C40E061}" srcOrd="0" destOrd="0" presId="urn:diagrams.loki3.com/VaryingWidthList"/>
    <dgm:cxn modelId="{7A14A585-41DA-42D7-A9F7-03993D3BCA51}" srcId="{5E1F5E4D-4A2E-4AAB-9C2C-2AA700CB9127}" destId="{0E1017D1-1B57-4011-83B8-0F698CD9BA3C}" srcOrd="0" destOrd="0" parTransId="{E6CE77BA-1F90-4D0F-A4A4-EA0A6933FE92}" sibTransId="{32DB903A-4D3C-4167-9CD9-4F272E716635}"/>
    <dgm:cxn modelId="{665F6D9E-A1AD-4253-935D-D1562128600A}" srcId="{5E1F5E4D-4A2E-4AAB-9C2C-2AA700CB9127}" destId="{49C40223-0180-4B30-8390-83D11362A519}" srcOrd="1" destOrd="0" parTransId="{613ED491-CBE8-481B-B4C2-409DC98A2F24}" sibTransId="{CD05EA27-82C1-4618-8C35-E0A5BA9DDBD3}"/>
    <dgm:cxn modelId="{4E0D9C12-15A1-4D91-AC01-4C8F4FB2A677}" type="presOf" srcId="{5E1F5E4D-4A2E-4AAB-9C2C-2AA700CB9127}" destId="{30E7FD1C-9B56-40F5-A52A-A7EEF510AF02}" srcOrd="0" destOrd="0" presId="urn:diagrams.loki3.com/VaryingWidthList"/>
    <dgm:cxn modelId="{C60ACF6B-921B-4E0D-982E-3B7411C8988B}" type="presOf" srcId="{49C40223-0180-4B30-8390-83D11362A519}" destId="{24F6C87A-268E-4C41-AE9F-A19451436218}" srcOrd="0" destOrd="0" presId="urn:diagrams.loki3.com/VaryingWidthList"/>
    <dgm:cxn modelId="{EBA1AC91-09E7-4D31-A2D4-0CFD866A5314}" type="presParOf" srcId="{30E7FD1C-9B56-40F5-A52A-A7EEF510AF02}" destId="{BB861874-ECE1-48EE-846B-A78C2BF503E1}" srcOrd="0" destOrd="0" presId="urn:diagrams.loki3.com/VaryingWidthList"/>
    <dgm:cxn modelId="{4C4AA8DD-22D0-4AAE-8C8D-8BD5814A9BEB}" type="presParOf" srcId="{30E7FD1C-9B56-40F5-A52A-A7EEF510AF02}" destId="{D796F726-D119-414B-B8E2-2264EF4C5664}" srcOrd="1" destOrd="0" presId="urn:diagrams.loki3.com/VaryingWidthList"/>
    <dgm:cxn modelId="{9D8A61B5-FE24-42BE-876A-EB9EB73BF663}" type="presParOf" srcId="{30E7FD1C-9B56-40F5-A52A-A7EEF510AF02}" destId="{24F6C87A-268E-4C41-AE9F-A19451436218}" srcOrd="2" destOrd="0" presId="urn:diagrams.loki3.com/VaryingWidthList"/>
    <dgm:cxn modelId="{2209273B-ADCE-444D-9424-DD68E3C8B04C}" type="presParOf" srcId="{30E7FD1C-9B56-40F5-A52A-A7EEF510AF02}" destId="{6CF47661-4A83-420A-AAAF-C109E2A9DF74}" srcOrd="3" destOrd="0" presId="urn:diagrams.loki3.com/VaryingWidthList"/>
    <dgm:cxn modelId="{381D4E7E-DF04-4929-AD55-5A4EE373DB3D}" type="presParOf" srcId="{30E7FD1C-9B56-40F5-A52A-A7EEF510AF02}" destId="{ED890579-23D6-4374-A96D-551C3C40E061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7CE865-4566-4FEE-8926-C27CF4D18AEA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</dgm:pt>
    <dgm:pt modelId="{916E14D5-84EC-4C61-9473-FC6A02D083B1}">
      <dgm:prSet phldrT="[Text]" custT="1"/>
      <dgm:spPr/>
      <dgm:t>
        <a:bodyPr/>
        <a:lstStyle/>
        <a:p>
          <a:r>
            <a:rPr lang="sv-FI" sz="2800" dirty="0" smtClean="0"/>
            <a:t>Fördjupade studier 500h</a:t>
          </a:r>
          <a:endParaRPr lang="sv-FI" sz="2800" dirty="0"/>
        </a:p>
      </dgm:t>
    </dgm:pt>
    <dgm:pt modelId="{98FC2575-24EB-4666-B6A0-C5450F4658BC}" type="parTrans" cxnId="{47DDE9D6-58B1-43D3-B9E1-1CF6C798DBA4}">
      <dgm:prSet/>
      <dgm:spPr/>
      <dgm:t>
        <a:bodyPr/>
        <a:lstStyle/>
        <a:p>
          <a:endParaRPr lang="sv-FI"/>
        </a:p>
      </dgm:t>
    </dgm:pt>
    <dgm:pt modelId="{8D7BD792-B348-4D8E-9C59-B081AC2E3B03}" type="sibTrans" cxnId="{47DDE9D6-58B1-43D3-B9E1-1CF6C798DBA4}">
      <dgm:prSet/>
      <dgm:spPr/>
      <dgm:t>
        <a:bodyPr/>
        <a:lstStyle/>
        <a:p>
          <a:endParaRPr lang="sv-FI"/>
        </a:p>
      </dgm:t>
    </dgm:pt>
    <dgm:pt modelId="{79363BBE-73DC-4285-A06D-802077D159A3}">
      <dgm:prSet phldrT="[Text]" custT="1"/>
      <dgm:spPr/>
      <dgm:t>
        <a:bodyPr/>
        <a:lstStyle/>
        <a:p>
          <a:r>
            <a:rPr lang="sv-FI" sz="2800" dirty="0" smtClean="0"/>
            <a:t>Grundstudier 800h</a:t>
          </a:r>
          <a:endParaRPr lang="sv-FI" sz="2800" dirty="0"/>
        </a:p>
      </dgm:t>
    </dgm:pt>
    <dgm:pt modelId="{97C1C743-FB3C-4E8D-9045-24F019F81C7B}" type="parTrans" cxnId="{874F44B3-06C2-46F0-8BBD-FF0B609CCA54}">
      <dgm:prSet/>
      <dgm:spPr/>
      <dgm:t>
        <a:bodyPr/>
        <a:lstStyle/>
        <a:p>
          <a:endParaRPr lang="sv-FI"/>
        </a:p>
      </dgm:t>
    </dgm:pt>
    <dgm:pt modelId="{50FFCA73-7F46-4BC3-988F-61C7F8E96C7A}" type="sibTrans" cxnId="{874F44B3-06C2-46F0-8BBD-FF0B609CCA54}">
      <dgm:prSet/>
      <dgm:spPr/>
      <dgm:t>
        <a:bodyPr/>
        <a:lstStyle/>
        <a:p>
          <a:endParaRPr lang="sv-FI"/>
        </a:p>
      </dgm:t>
    </dgm:pt>
    <dgm:pt modelId="{42BFB0A8-2A4D-44FC-8C91-F9B33F01FE85}">
      <dgm:prSet phldrT="[Text]" custT="1"/>
      <dgm:spPr/>
      <dgm:t>
        <a:bodyPr/>
        <a:lstStyle/>
        <a:p>
          <a:r>
            <a:rPr lang="sv-FI" sz="2800" dirty="0" smtClean="0"/>
            <a:t>Tidig konstfostran </a:t>
          </a:r>
          <a:endParaRPr lang="sv-FI" sz="2800" dirty="0"/>
        </a:p>
      </dgm:t>
    </dgm:pt>
    <dgm:pt modelId="{3265F8E5-46AA-4D36-ACF2-CC326BCAAD57}" type="parTrans" cxnId="{4717AC5C-5902-4A0C-8778-80FBA2C34FAD}">
      <dgm:prSet/>
      <dgm:spPr/>
      <dgm:t>
        <a:bodyPr/>
        <a:lstStyle/>
        <a:p>
          <a:endParaRPr lang="sv-FI"/>
        </a:p>
      </dgm:t>
    </dgm:pt>
    <dgm:pt modelId="{FF4D39D9-1AE9-42A8-8728-7508900F8D9F}" type="sibTrans" cxnId="{4717AC5C-5902-4A0C-8778-80FBA2C34FAD}">
      <dgm:prSet/>
      <dgm:spPr/>
      <dgm:t>
        <a:bodyPr/>
        <a:lstStyle/>
        <a:p>
          <a:endParaRPr lang="sv-FI"/>
        </a:p>
      </dgm:t>
    </dgm:pt>
    <dgm:pt modelId="{0DC31CE5-F840-4A5C-80B5-25203C3BB11D}" type="pres">
      <dgm:prSet presAssocID="{4C7CE865-4566-4FEE-8926-C27CF4D18AEA}" presName="Name0" presStyleCnt="0">
        <dgm:presLayoutVars>
          <dgm:resizeHandles/>
        </dgm:presLayoutVars>
      </dgm:prSet>
      <dgm:spPr/>
    </dgm:pt>
    <dgm:pt modelId="{DDCBA455-4A3E-403F-B5FB-6D699D7160B5}" type="pres">
      <dgm:prSet presAssocID="{916E14D5-84EC-4C61-9473-FC6A02D083B1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v-FI"/>
        </a:p>
      </dgm:t>
    </dgm:pt>
    <dgm:pt modelId="{F471A17F-C745-469E-AAB4-17DE6E1AE72B}" type="pres">
      <dgm:prSet presAssocID="{8D7BD792-B348-4D8E-9C59-B081AC2E3B03}" presName="space" presStyleCnt="0"/>
      <dgm:spPr/>
    </dgm:pt>
    <dgm:pt modelId="{15E552B6-3153-4378-B956-68022C697E2D}" type="pres">
      <dgm:prSet presAssocID="{79363BBE-73DC-4285-A06D-802077D159A3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v-FI"/>
        </a:p>
      </dgm:t>
    </dgm:pt>
    <dgm:pt modelId="{329CB105-DF8E-410F-AEBB-D10A76A1638C}" type="pres">
      <dgm:prSet presAssocID="{50FFCA73-7F46-4BC3-988F-61C7F8E96C7A}" presName="space" presStyleCnt="0"/>
      <dgm:spPr/>
    </dgm:pt>
    <dgm:pt modelId="{F347474A-C40D-49F1-A9B0-D08765752A34}" type="pres">
      <dgm:prSet presAssocID="{42BFB0A8-2A4D-44FC-8C91-F9B33F01FE85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v-FI"/>
        </a:p>
      </dgm:t>
    </dgm:pt>
  </dgm:ptLst>
  <dgm:cxnLst>
    <dgm:cxn modelId="{6272BDA7-1235-4503-A0BF-D10AECD94B8C}" type="presOf" srcId="{42BFB0A8-2A4D-44FC-8C91-F9B33F01FE85}" destId="{F347474A-C40D-49F1-A9B0-D08765752A34}" srcOrd="0" destOrd="0" presId="urn:diagrams.loki3.com/VaryingWidthList"/>
    <dgm:cxn modelId="{E83B024F-6974-4F9A-9F32-EAF420918C4D}" type="presOf" srcId="{916E14D5-84EC-4C61-9473-FC6A02D083B1}" destId="{DDCBA455-4A3E-403F-B5FB-6D699D7160B5}" srcOrd="0" destOrd="0" presId="urn:diagrams.loki3.com/VaryingWidthList"/>
    <dgm:cxn modelId="{4717AC5C-5902-4A0C-8778-80FBA2C34FAD}" srcId="{4C7CE865-4566-4FEE-8926-C27CF4D18AEA}" destId="{42BFB0A8-2A4D-44FC-8C91-F9B33F01FE85}" srcOrd="2" destOrd="0" parTransId="{3265F8E5-46AA-4D36-ACF2-CC326BCAAD57}" sibTransId="{FF4D39D9-1AE9-42A8-8728-7508900F8D9F}"/>
    <dgm:cxn modelId="{E1A7BA9C-8FB8-4F85-866D-1589992DC837}" type="presOf" srcId="{79363BBE-73DC-4285-A06D-802077D159A3}" destId="{15E552B6-3153-4378-B956-68022C697E2D}" srcOrd="0" destOrd="0" presId="urn:diagrams.loki3.com/VaryingWidthList"/>
    <dgm:cxn modelId="{874F44B3-06C2-46F0-8BBD-FF0B609CCA54}" srcId="{4C7CE865-4566-4FEE-8926-C27CF4D18AEA}" destId="{79363BBE-73DC-4285-A06D-802077D159A3}" srcOrd="1" destOrd="0" parTransId="{97C1C743-FB3C-4E8D-9045-24F019F81C7B}" sibTransId="{50FFCA73-7F46-4BC3-988F-61C7F8E96C7A}"/>
    <dgm:cxn modelId="{47DDE9D6-58B1-43D3-B9E1-1CF6C798DBA4}" srcId="{4C7CE865-4566-4FEE-8926-C27CF4D18AEA}" destId="{916E14D5-84EC-4C61-9473-FC6A02D083B1}" srcOrd="0" destOrd="0" parTransId="{98FC2575-24EB-4666-B6A0-C5450F4658BC}" sibTransId="{8D7BD792-B348-4D8E-9C59-B081AC2E3B03}"/>
    <dgm:cxn modelId="{242F4AD3-08DC-47B4-88C4-DC3E86984ED2}" type="presOf" srcId="{4C7CE865-4566-4FEE-8926-C27CF4D18AEA}" destId="{0DC31CE5-F840-4A5C-80B5-25203C3BB11D}" srcOrd="0" destOrd="0" presId="urn:diagrams.loki3.com/VaryingWidthList"/>
    <dgm:cxn modelId="{EC5F24BD-949D-40A3-8359-C08E9B8CB331}" type="presParOf" srcId="{0DC31CE5-F840-4A5C-80B5-25203C3BB11D}" destId="{DDCBA455-4A3E-403F-B5FB-6D699D7160B5}" srcOrd="0" destOrd="0" presId="urn:diagrams.loki3.com/VaryingWidthList"/>
    <dgm:cxn modelId="{A0507146-4F02-407F-B0A8-40F04B6F5261}" type="presParOf" srcId="{0DC31CE5-F840-4A5C-80B5-25203C3BB11D}" destId="{F471A17F-C745-469E-AAB4-17DE6E1AE72B}" srcOrd="1" destOrd="0" presId="urn:diagrams.loki3.com/VaryingWidthList"/>
    <dgm:cxn modelId="{8780FEF0-2E5A-49AD-B42C-599856F6B48D}" type="presParOf" srcId="{0DC31CE5-F840-4A5C-80B5-25203C3BB11D}" destId="{15E552B6-3153-4378-B956-68022C697E2D}" srcOrd="2" destOrd="0" presId="urn:diagrams.loki3.com/VaryingWidthList"/>
    <dgm:cxn modelId="{A8DCBC23-4530-481D-ABBD-75CB7ED9A0B2}" type="presParOf" srcId="{0DC31CE5-F840-4A5C-80B5-25203C3BB11D}" destId="{329CB105-DF8E-410F-AEBB-D10A76A1638C}" srcOrd="3" destOrd="0" presId="urn:diagrams.loki3.com/VaryingWidthList"/>
    <dgm:cxn modelId="{6B4E28A3-518A-4710-9F0C-EBBEAB16F9B2}" type="presParOf" srcId="{0DC31CE5-F840-4A5C-80B5-25203C3BB11D}" destId="{F347474A-C40D-49F1-A9B0-D08765752A34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61874-ECE1-48EE-846B-A78C2BF503E1}">
      <dsp:nvSpPr>
        <dsp:cNvPr id="0" name=""/>
        <dsp:cNvSpPr/>
      </dsp:nvSpPr>
      <dsp:spPr>
        <a:xfrm>
          <a:off x="1034825" y="3226"/>
          <a:ext cx="2115000" cy="1064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FI" sz="2800" kern="1200" dirty="0" smtClean="0"/>
            <a:t>Temastudier 200h</a:t>
          </a:r>
          <a:endParaRPr lang="sv-FI" sz="2800" kern="1200" dirty="0"/>
        </a:p>
      </dsp:txBody>
      <dsp:txXfrm>
        <a:off x="1034825" y="3226"/>
        <a:ext cx="2115000" cy="1064104"/>
      </dsp:txXfrm>
    </dsp:sp>
    <dsp:sp modelId="{24F6C87A-268E-4C41-AE9F-A19451436218}">
      <dsp:nvSpPr>
        <dsp:cNvPr id="0" name=""/>
        <dsp:cNvSpPr/>
      </dsp:nvSpPr>
      <dsp:spPr>
        <a:xfrm>
          <a:off x="899825" y="1120535"/>
          <a:ext cx="2385000" cy="1064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FI" sz="2800" kern="1200" dirty="0" smtClean="0"/>
            <a:t>Gemensamma studier 300h</a:t>
          </a:r>
          <a:endParaRPr lang="sv-FI" sz="2800" kern="1200" dirty="0"/>
        </a:p>
      </dsp:txBody>
      <dsp:txXfrm>
        <a:off x="899825" y="1120535"/>
        <a:ext cx="2385000" cy="1064104"/>
      </dsp:txXfrm>
    </dsp:sp>
    <dsp:sp modelId="{ED890579-23D6-4374-A96D-551C3C40E061}">
      <dsp:nvSpPr>
        <dsp:cNvPr id="0" name=""/>
        <dsp:cNvSpPr/>
      </dsp:nvSpPr>
      <dsp:spPr>
        <a:xfrm>
          <a:off x="614427" y="2237844"/>
          <a:ext cx="2955795" cy="1064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FI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FI" sz="2800" kern="1200" dirty="0" smtClean="0"/>
            <a:t>Tidig konstfostran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FI" sz="1900" kern="1200" dirty="0"/>
        </a:p>
      </dsp:txBody>
      <dsp:txXfrm>
        <a:off x="614427" y="2237844"/>
        <a:ext cx="2955795" cy="10641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CBA455-4A3E-403F-B5FB-6D699D7160B5}">
      <dsp:nvSpPr>
        <dsp:cNvPr id="0" name=""/>
        <dsp:cNvSpPr/>
      </dsp:nvSpPr>
      <dsp:spPr>
        <a:xfrm>
          <a:off x="1035618" y="1613"/>
          <a:ext cx="2115000" cy="10651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FI" sz="2800" kern="1200" dirty="0" smtClean="0"/>
            <a:t>Fördjupade studier 500h</a:t>
          </a:r>
          <a:endParaRPr lang="sv-FI" sz="2800" kern="1200" dirty="0"/>
        </a:p>
      </dsp:txBody>
      <dsp:txXfrm>
        <a:off x="1035618" y="1613"/>
        <a:ext cx="2115000" cy="1065144"/>
      </dsp:txXfrm>
    </dsp:sp>
    <dsp:sp modelId="{15E552B6-3153-4378-B956-68022C697E2D}">
      <dsp:nvSpPr>
        <dsp:cNvPr id="0" name=""/>
        <dsp:cNvSpPr/>
      </dsp:nvSpPr>
      <dsp:spPr>
        <a:xfrm>
          <a:off x="968118" y="1120015"/>
          <a:ext cx="2250000" cy="10651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FI" sz="2800" kern="1200" dirty="0" smtClean="0"/>
            <a:t>Grundstudier 800h</a:t>
          </a:r>
          <a:endParaRPr lang="sv-FI" sz="2800" kern="1200" dirty="0"/>
        </a:p>
      </dsp:txBody>
      <dsp:txXfrm>
        <a:off x="968118" y="1120015"/>
        <a:ext cx="2250000" cy="1065144"/>
      </dsp:txXfrm>
    </dsp:sp>
    <dsp:sp modelId="{F347474A-C40D-49F1-A9B0-D08765752A34}">
      <dsp:nvSpPr>
        <dsp:cNvPr id="0" name=""/>
        <dsp:cNvSpPr/>
      </dsp:nvSpPr>
      <dsp:spPr>
        <a:xfrm>
          <a:off x="1013118" y="2238416"/>
          <a:ext cx="2160000" cy="10651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FI" sz="2800" kern="1200" dirty="0" smtClean="0"/>
            <a:t>Tidig konstfostran </a:t>
          </a:r>
          <a:endParaRPr lang="sv-FI" sz="2800" kern="1200" dirty="0"/>
        </a:p>
      </dsp:txBody>
      <dsp:txXfrm>
        <a:off x="1013118" y="2238416"/>
        <a:ext cx="2160000" cy="10651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7B3B10-26CD-4680-B4F0-C11E1E2773BD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F4CF3F-8573-4BF3-AEAA-84157EF1ECE7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386999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 dirty="0" smtClean="0"/>
          </a:p>
          <a:p>
            <a:endParaRPr lang="sv-FI" dirty="0" smtClean="0"/>
          </a:p>
          <a:p>
            <a:endParaRPr lang="sv-FI" dirty="0" smtClean="0"/>
          </a:p>
          <a:p>
            <a:endParaRPr lang="sv-FI" dirty="0" smtClean="0"/>
          </a:p>
          <a:p>
            <a:endParaRPr lang="sv-FI" dirty="0" smtClean="0"/>
          </a:p>
          <a:p>
            <a:endParaRPr lang="sv-FI" dirty="0" smtClean="0"/>
          </a:p>
          <a:p>
            <a:endParaRPr lang="sv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F4CF3F-8573-4BF3-AEAA-84157EF1ECE7}" type="slidenum">
              <a:rPr lang="sv-FI" smtClean="0"/>
              <a:t>1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162215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948169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362050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8750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383435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0025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62667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75893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628010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494938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09347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454443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507632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887797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114564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48866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93002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89474-7BD6-45AD-AFC1-2B70486934AA}" type="datetimeFigureOut">
              <a:rPr lang="sv-FI" smtClean="0"/>
              <a:t>18.9.2017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D5DBB7-DA1B-4A90-95AE-FB549BF2CDA0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048378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sv-FI" sz="4800" dirty="0" smtClean="0"/>
              <a:t>Den finska modellen - </a:t>
            </a:r>
            <a:br>
              <a:rPr lang="sv-FI" sz="4800" dirty="0" smtClean="0"/>
            </a:br>
            <a:r>
              <a:rPr lang="sv-FI" sz="4800" dirty="0" smtClean="0"/>
              <a:t>möjlighet eller tvångströja?</a:t>
            </a:r>
            <a:endParaRPr lang="sv-FI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348480"/>
            <a:ext cx="7766936" cy="134112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sv-FI" sz="3200" dirty="0" smtClean="0"/>
              <a:t>Bo-Anders Sandström</a:t>
            </a:r>
          </a:p>
          <a:p>
            <a:pPr algn="l"/>
            <a:r>
              <a:rPr lang="sv-FI" sz="3200" dirty="0" smtClean="0"/>
              <a:t>Nordisk konferens för musik- och kulturskolor </a:t>
            </a:r>
            <a:endParaRPr lang="sv-FI" sz="3200" dirty="0" smtClean="0"/>
          </a:p>
          <a:p>
            <a:pPr algn="l"/>
            <a:r>
              <a:rPr lang="sv-FI" sz="3200" dirty="0" smtClean="0"/>
              <a:t>25-26 </a:t>
            </a:r>
            <a:r>
              <a:rPr lang="sv-FI" sz="3200" dirty="0" smtClean="0"/>
              <a:t>september 2017, Oslo</a:t>
            </a:r>
            <a:endParaRPr lang="sv-FI" sz="3200" dirty="0"/>
          </a:p>
        </p:txBody>
      </p:sp>
      <p:pic>
        <p:nvPicPr>
          <p:cNvPr id="21" name="Picture 20" descr="http://www.musicedu.fi/wp-content/uploads/2016/11/cropped-Untitled-1-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" y="5"/>
            <a:ext cx="3185065" cy="10897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882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1. Framförande och uttryck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FI" dirty="0" smtClean="0"/>
              <a:t>uppmuntra </a:t>
            </a:r>
            <a:r>
              <a:rPr lang="sv-FI" dirty="0"/>
              <a:t>eleven att hitta sina egna musikaliska styrkor och uttrycksmedel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dirty="0"/>
              <a:t>handleda eleven i levande musikaliskt uttryck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dirty="0"/>
              <a:t>uppmuntra eleven i att öva sig i att hantera uppträdande i olika situationer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dirty="0"/>
              <a:t>uppmuntra eleven att lära känna också andra konstformers uttrycksmedel samt till växelverkan mellan olika </a:t>
            </a:r>
            <a:r>
              <a:rPr lang="sv-FI" dirty="0" smtClean="0"/>
              <a:t>konstformer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554326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2. Att lära sig att lära </a:t>
            </a:r>
            <a:r>
              <a:rPr lang="sv-FI" dirty="0" smtClean="0"/>
              <a:t>och </a:t>
            </a:r>
            <a:r>
              <a:rPr lang="sv-FI" dirty="0" smtClean="0"/>
              <a:t>övning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FI" dirty="0" smtClean="0"/>
              <a:t>handleda </a:t>
            </a:r>
            <a:r>
              <a:rPr lang="sv-FI" dirty="0"/>
              <a:t>eleven i att lära sig färdigheter i instrument- och ensemblemusicerande med målet att eleven självständigt behärskar sitt instrument och sitt uttryck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dirty="0"/>
              <a:t>handleda eleven i att öva regelbundet och i att bedöma det som han eller hon lärt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dirty="0"/>
              <a:t>handleda eleven i att spela på gehör samt läsa och tolka de sätt att skriva musik som är kännetecknande för denna musikgenre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dirty="0"/>
              <a:t>uppmuntra eleven i att tillämpa sina färdigheter att gestalta musik i sitt musicerande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dirty="0"/>
              <a:t> ge eleven tillfällen att bekanta sig med </a:t>
            </a:r>
            <a:r>
              <a:rPr lang="sv-FI" dirty="0" err="1"/>
              <a:t>musikteknologi</a:t>
            </a:r>
            <a:r>
              <a:rPr lang="sv-FI" dirty="0"/>
              <a:t> som arbetsredskap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dirty="0"/>
              <a:t>handleda eleven i att använda ergonomiskt riktiga sätt att spela och förnuftiga övningsmetoder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dirty="0"/>
              <a:t>handleda eleven i att iaktta sin </a:t>
            </a:r>
            <a:r>
              <a:rPr lang="sv-FI" dirty="0" smtClean="0"/>
              <a:t>ljudomgivning </a:t>
            </a:r>
            <a:r>
              <a:rPr lang="sv-FI" dirty="0"/>
              <a:t>och skydda sin hörsel.</a:t>
            </a:r>
          </a:p>
          <a:p>
            <a:endParaRPr lang="sv-FI" dirty="0"/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909094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3. Lyssnande </a:t>
            </a:r>
            <a:r>
              <a:rPr lang="sv-FI" dirty="0"/>
              <a:t>och gestaltning av musik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FI" dirty="0" smtClean="0"/>
              <a:t>handleda </a:t>
            </a:r>
            <a:r>
              <a:rPr lang="sv-FI" dirty="0"/>
              <a:t>eleven i att lyssna på sitt eget musicerande och anpassa det till en del av den ljudande musikaliska </a:t>
            </a:r>
            <a:r>
              <a:rPr lang="sv-FI" dirty="0" smtClean="0"/>
              <a:t>helheten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dirty="0" smtClean="0"/>
              <a:t>handleda </a:t>
            </a:r>
            <a:r>
              <a:rPr lang="sv-FI" dirty="0"/>
              <a:t>eleven i att utveckla sin förmåga att läsa och skriva musik </a:t>
            </a:r>
            <a:endParaRPr lang="sv-FI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v-FI" dirty="0" smtClean="0"/>
              <a:t>handleda </a:t>
            </a:r>
            <a:r>
              <a:rPr lang="sv-FI" dirty="0"/>
              <a:t>eleven i att identifiera särdragen i musiken och gestalta musikens </a:t>
            </a:r>
            <a:r>
              <a:rPr lang="sv-FI" dirty="0" smtClean="0"/>
              <a:t>strukturer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dirty="0" smtClean="0"/>
              <a:t>stöda </a:t>
            </a:r>
            <a:r>
              <a:rPr lang="sv-FI" dirty="0"/>
              <a:t>eleven i att utvecklas till en aktiv musiklyssnare</a:t>
            </a:r>
          </a:p>
        </p:txBody>
      </p:sp>
    </p:spTree>
    <p:extLst>
      <p:ext uri="{BB962C8B-B14F-4D97-AF65-F5344CB8AC3E}">
        <p14:creationId xmlns:p14="http://schemas.microsoft.com/office/powerpoint/2010/main" val="1813883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4. Komposition </a:t>
            </a:r>
            <a:r>
              <a:rPr lang="sv-FI" dirty="0"/>
              <a:t>och improvisation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FI" dirty="0"/>
              <a:t>uppmuntra eleven att skapa sina egna musikaliska idéer och </a:t>
            </a:r>
            <a:r>
              <a:rPr lang="sv-FI" dirty="0" smtClean="0"/>
              <a:t>lösningar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FI" dirty="0" smtClean="0"/>
              <a:t>uppmuntra </a:t>
            </a:r>
            <a:r>
              <a:rPr lang="sv-FI" dirty="0"/>
              <a:t>eleven att öva de grundläggande färdigheterna i improvisation, arrangemang och komposition</a:t>
            </a:r>
          </a:p>
        </p:txBody>
      </p:sp>
    </p:spTree>
    <p:extLst>
      <p:ext uri="{BB962C8B-B14F-4D97-AF65-F5344CB8AC3E}">
        <p14:creationId xmlns:p14="http://schemas.microsoft.com/office/powerpoint/2010/main" val="1371196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/>
              <a:t>Arbetsmetoderna i musikundervisningen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/>
              <a:t>T</a:t>
            </a:r>
            <a:r>
              <a:rPr lang="sv-FI" dirty="0" smtClean="0"/>
              <a:t>onvikten ligger på </a:t>
            </a:r>
            <a:r>
              <a:rPr lang="sv-FI" b="1" dirty="0"/>
              <a:t>personlig handledning </a:t>
            </a:r>
            <a:r>
              <a:rPr lang="sv-FI" dirty="0"/>
              <a:t>av eleven. Samtidigt ser man till att eleven har möjlighet att </a:t>
            </a:r>
            <a:r>
              <a:rPr lang="sv-FI" b="1" dirty="0"/>
              <a:t>mångsidigt skapa och studera musik i </a:t>
            </a:r>
            <a:r>
              <a:rPr lang="sv-FI" b="1" dirty="0" smtClean="0"/>
              <a:t>samarbete</a:t>
            </a:r>
          </a:p>
          <a:p>
            <a:r>
              <a:rPr lang="sv-FI" dirty="0" smtClean="0"/>
              <a:t>Genom </a:t>
            </a:r>
            <a:r>
              <a:rPr lang="sv-FI" dirty="0"/>
              <a:t>valet av </a:t>
            </a:r>
            <a:r>
              <a:rPr lang="sv-FI" b="1" dirty="0"/>
              <a:t>arbetsmetoder</a:t>
            </a:r>
            <a:r>
              <a:rPr lang="sv-FI" dirty="0"/>
              <a:t> kan man också </a:t>
            </a:r>
            <a:r>
              <a:rPr lang="sv-FI" b="1" dirty="0"/>
              <a:t>stärka elevens motivation och förmåga att leda sig </a:t>
            </a:r>
            <a:r>
              <a:rPr lang="sv-FI" b="1" dirty="0" smtClean="0"/>
              <a:t>själv</a:t>
            </a:r>
          </a:p>
          <a:p>
            <a:r>
              <a:rPr lang="sv-FI" dirty="0" smtClean="0"/>
              <a:t>Läroanstalten </a:t>
            </a:r>
            <a:r>
              <a:rPr lang="sv-FI" dirty="0"/>
              <a:t>och läraren sörjer tillsammans för att </a:t>
            </a:r>
            <a:r>
              <a:rPr lang="sv-FI" b="1" dirty="0"/>
              <a:t>studiemiljöerna utvecklas </a:t>
            </a:r>
            <a:r>
              <a:rPr lang="sv-FI" dirty="0"/>
              <a:t>så att </a:t>
            </a:r>
            <a:r>
              <a:rPr lang="sv-FI" b="1" dirty="0"/>
              <a:t>mångsidigt arbete och mångsidig användning av arbetsmetoder</a:t>
            </a:r>
            <a:r>
              <a:rPr lang="sv-FI" dirty="0"/>
              <a:t> är möjliga i undervisningen. Man främjar mångsidiga arbetsmetoder bland annat genom att utnyttja teknologi på ett ändamålsenligt </a:t>
            </a:r>
            <a:r>
              <a:rPr lang="sv-FI" dirty="0" smtClean="0"/>
              <a:t>sätt</a:t>
            </a:r>
          </a:p>
          <a:p>
            <a:r>
              <a:rPr lang="sv-FI" dirty="0" smtClean="0"/>
              <a:t>Färdigheterna </a:t>
            </a:r>
            <a:r>
              <a:rPr lang="sv-FI" dirty="0"/>
              <a:t>att lära sig att lära </a:t>
            </a:r>
            <a:r>
              <a:rPr lang="sv-FI" dirty="0" smtClean="0"/>
              <a:t>utvecklas </a:t>
            </a:r>
            <a:r>
              <a:rPr lang="sv-FI" dirty="0"/>
              <a:t>när </a:t>
            </a:r>
            <a:r>
              <a:rPr lang="sv-FI" b="1" dirty="0"/>
              <a:t>eleven handleds i att planera och bedöma sitt arbete.</a:t>
            </a:r>
          </a:p>
        </p:txBody>
      </p:sp>
    </p:spTree>
    <p:extLst>
      <p:ext uri="{BB962C8B-B14F-4D97-AF65-F5344CB8AC3E}">
        <p14:creationId xmlns:p14="http://schemas.microsoft.com/office/powerpoint/2010/main" val="2525478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/>
              <a:t>Bedömning av lärandet i musikundervisningen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FI" dirty="0"/>
              <a:t>Syftet med bedömningen av lärandet är att </a:t>
            </a:r>
            <a:r>
              <a:rPr lang="sv-FI" b="1" dirty="0"/>
              <a:t>stöda elevens framsteg </a:t>
            </a:r>
            <a:r>
              <a:rPr lang="sv-FI" dirty="0"/>
              <a:t>i </a:t>
            </a:r>
            <a:r>
              <a:rPr lang="sv-FI" dirty="0" smtClean="0"/>
              <a:t>musikstudierna</a:t>
            </a:r>
          </a:p>
          <a:p>
            <a:r>
              <a:rPr lang="sv-FI" dirty="0" smtClean="0"/>
              <a:t>Handledande </a:t>
            </a:r>
            <a:r>
              <a:rPr lang="sv-FI" dirty="0"/>
              <a:t>respons som ges i positiv anda är en viktig del av lärprocessen och undervisningen i musik. Dess syfte är att handleda eleven i att </a:t>
            </a:r>
            <a:r>
              <a:rPr lang="sv-FI" b="1" dirty="0"/>
              <a:t>ställa upp egna mål och stöda eleven i att uppnå </a:t>
            </a:r>
            <a:r>
              <a:rPr lang="sv-FI" b="1" dirty="0" smtClean="0"/>
              <a:t>dem</a:t>
            </a:r>
          </a:p>
          <a:p>
            <a:r>
              <a:rPr lang="sv-FI" dirty="0" smtClean="0"/>
              <a:t>Vid </a:t>
            </a:r>
            <a:r>
              <a:rPr lang="sv-FI" dirty="0"/>
              <a:t>bedömning och respons beaktas </a:t>
            </a:r>
            <a:r>
              <a:rPr lang="sv-FI" b="1" dirty="0"/>
              <a:t>utvecklingen av en god självkänsla och positiv självbild hos </a:t>
            </a:r>
            <a:r>
              <a:rPr lang="sv-FI" b="1" dirty="0" smtClean="0"/>
              <a:t>eleven</a:t>
            </a:r>
          </a:p>
          <a:p>
            <a:r>
              <a:rPr lang="sv-FI" dirty="0" smtClean="0"/>
              <a:t>Vid </a:t>
            </a:r>
            <a:r>
              <a:rPr lang="sv-FI" dirty="0"/>
              <a:t>bedömningen bör man </a:t>
            </a:r>
            <a:r>
              <a:rPr lang="sv-FI" dirty="0" smtClean="0"/>
              <a:t>vara medveten </a:t>
            </a:r>
            <a:r>
              <a:rPr lang="sv-FI" dirty="0"/>
              <a:t>om skillnaderna i elevernas temperament och se till att bedömningen </a:t>
            </a:r>
            <a:r>
              <a:rPr lang="sv-FI" b="1" dirty="0"/>
              <a:t>gäller endast arbetet och uppnåendet av det målsatta kunnandet, inte elevens </a:t>
            </a:r>
            <a:r>
              <a:rPr lang="sv-FI" b="1" dirty="0" smtClean="0"/>
              <a:t>person</a:t>
            </a:r>
          </a:p>
          <a:p>
            <a:r>
              <a:rPr lang="sv-FI" dirty="0" smtClean="0"/>
              <a:t>I </a:t>
            </a:r>
            <a:r>
              <a:rPr lang="sv-FI" dirty="0"/>
              <a:t>den </a:t>
            </a:r>
            <a:r>
              <a:rPr lang="sv-FI" b="1" dirty="0"/>
              <a:t>mångsidiga fortlöpande bedömningen </a:t>
            </a:r>
            <a:r>
              <a:rPr lang="sv-FI" dirty="0"/>
              <a:t>ingår olika sätt att ge respons och handledning för </a:t>
            </a:r>
            <a:r>
              <a:rPr lang="sv-FI" b="1" dirty="0"/>
              <a:t>självvärdering och </a:t>
            </a:r>
            <a:r>
              <a:rPr lang="sv-FI" b="1" dirty="0" smtClean="0"/>
              <a:t>kamratutvärdering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832287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/>
              <a:t>Bedömningsområdena i den fördjupade lärokursen i musik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behärskande </a:t>
            </a:r>
            <a:r>
              <a:rPr lang="sv-FI" dirty="0"/>
              <a:t>av instrumentet </a:t>
            </a:r>
          </a:p>
          <a:p>
            <a:r>
              <a:rPr lang="sv-FI" dirty="0" smtClean="0"/>
              <a:t>gestaltning </a:t>
            </a:r>
            <a:r>
              <a:rPr lang="sv-FI" dirty="0"/>
              <a:t>av musiken och musikaliskt </a:t>
            </a:r>
            <a:r>
              <a:rPr lang="sv-FI" dirty="0" smtClean="0"/>
              <a:t>tänkande</a:t>
            </a:r>
          </a:p>
          <a:p>
            <a:r>
              <a:rPr lang="sv-FI" dirty="0" smtClean="0"/>
              <a:t>uttrycksförmåga </a:t>
            </a:r>
          </a:p>
          <a:p>
            <a:r>
              <a:rPr lang="sv-FI" dirty="0" smtClean="0"/>
              <a:t>färdigheter </a:t>
            </a:r>
            <a:r>
              <a:rPr lang="sv-FI" dirty="0"/>
              <a:t>i gemensamt musicerande och samarbete </a:t>
            </a:r>
          </a:p>
          <a:p>
            <a:r>
              <a:rPr lang="sv-FI" dirty="0" smtClean="0"/>
              <a:t>förmåga </a:t>
            </a:r>
            <a:r>
              <a:rPr lang="sv-FI" dirty="0"/>
              <a:t>att lära sig att lära </a:t>
            </a:r>
          </a:p>
        </p:txBody>
      </p:sp>
    </p:spTree>
    <p:extLst>
      <p:ext uri="{BB962C8B-B14F-4D97-AF65-F5344CB8AC3E}">
        <p14:creationId xmlns:p14="http://schemas.microsoft.com/office/powerpoint/2010/main" val="23095884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v-FI" dirty="0" err="1" smtClean="0"/>
              <a:t>Hyvä</a:t>
            </a:r>
            <a:r>
              <a:rPr lang="sv-FI" dirty="0" smtClean="0"/>
              <a:t> Suomi – Heja Finland</a:t>
            </a:r>
            <a:br>
              <a:rPr lang="sv-FI" dirty="0" smtClean="0"/>
            </a:br>
            <a:r>
              <a:rPr lang="sv-FI" dirty="0" smtClean="0"/>
              <a:t>”</a:t>
            </a:r>
            <a:r>
              <a:rPr lang="en-US" sz="2200" dirty="0" smtClean="0"/>
              <a:t>We </a:t>
            </a:r>
            <a:r>
              <a:rPr lang="en-US" sz="2200" dirty="0"/>
              <a:t>don't need no education </a:t>
            </a:r>
            <a:br>
              <a:rPr lang="en-US" sz="2200" dirty="0"/>
            </a:br>
            <a:r>
              <a:rPr lang="en-US" sz="2200" dirty="0"/>
              <a:t>We don't need no thought </a:t>
            </a:r>
            <a:r>
              <a:rPr lang="en-US" sz="2200" dirty="0" smtClean="0"/>
              <a:t>control”</a:t>
            </a:r>
            <a:endParaRPr lang="sv-FI" sz="2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699" y="2160588"/>
            <a:ext cx="6384639" cy="3881437"/>
          </a:xfrm>
        </p:spPr>
      </p:pic>
    </p:spTree>
    <p:extLst>
      <p:ext uri="{BB962C8B-B14F-4D97-AF65-F5344CB8AC3E}">
        <p14:creationId xmlns:p14="http://schemas.microsoft.com/office/powerpoint/2010/main" val="2529193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dirty="0" smtClean="0"/>
              <a:t>Grundläggande </a:t>
            </a:r>
            <a:r>
              <a:rPr lang="sv-FI" dirty="0" err="1" smtClean="0"/>
              <a:t>konstundervisning</a:t>
            </a:r>
            <a:r>
              <a:rPr lang="sv-FI" dirty="0" smtClean="0"/>
              <a:t/>
            </a:r>
            <a:br>
              <a:rPr lang="sv-FI" dirty="0" smtClean="0"/>
            </a:br>
            <a:r>
              <a:rPr lang="sv-FI" dirty="0" smtClean="0"/>
              <a:t>Läroplansbaserad verksamhet</a:t>
            </a:r>
            <a:endParaRPr lang="sv-FI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853" y="2160588"/>
            <a:ext cx="6900332" cy="3881437"/>
          </a:xfrm>
        </p:spPr>
      </p:pic>
    </p:spTree>
    <p:extLst>
      <p:ext uri="{BB962C8B-B14F-4D97-AF65-F5344CB8AC3E}">
        <p14:creationId xmlns:p14="http://schemas.microsoft.com/office/powerpoint/2010/main" val="268885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FI" dirty="0" smtClean="0"/>
              <a:t>SÅ HÄR FUNGERAR DET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sv-FI" sz="2000" b="1" dirty="0"/>
              <a:t>LAGAR OCH FÖRORDNINGAR </a:t>
            </a:r>
            <a:endParaRPr lang="sv-FI" sz="2000" b="1" dirty="0" smtClean="0"/>
          </a:p>
          <a:p>
            <a:pPr algn="ctr"/>
            <a:endParaRPr lang="sv-FI" sz="2000" b="1" dirty="0"/>
          </a:p>
          <a:p>
            <a:pPr algn="ctr"/>
            <a:endParaRPr lang="sv-FI" sz="2000" b="1" dirty="0" smtClean="0"/>
          </a:p>
          <a:p>
            <a:pPr algn="ctr"/>
            <a:r>
              <a:rPr lang="sv-FI" sz="2000" b="1" dirty="0" smtClean="0"/>
              <a:t>UTBILDNINGSSTYRELSEN</a:t>
            </a:r>
            <a:endParaRPr lang="sv-FI" sz="2000" b="1" dirty="0"/>
          </a:p>
          <a:p>
            <a:pPr marL="0" indent="0" algn="ctr">
              <a:buNone/>
            </a:pPr>
            <a:r>
              <a:rPr lang="sv-FI" sz="2000" b="1" dirty="0" smtClean="0"/>
              <a:t>LÄROPLANSGRUNDERNA</a:t>
            </a:r>
            <a:endParaRPr lang="sv-FI" sz="2000" b="1" dirty="0"/>
          </a:p>
          <a:p>
            <a:pPr marL="0" indent="0" algn="ctr">
              <a:buNone/>
            </a:pPr>
            <a:r>
              <a:rPr lang="sv-FI" sz="2000" b="1" dirty="0"/>
              <a:t>		</a:t>
            </a:r>
            <a:endParaRPr lang="sv-FI" sz="2000" dirty="0"/>
          </a:p>
          <a:p>
            <a:pPr marL="0" indent="0" algn="ctr">
              <a:buNone/>
            </a:pPr>
            <a:r>
              <a:rPr lang="sv-FI" sz="2000" b="1" dirty="0" smtClean="0"/>
              <a:t>LOKALA LÄROPLANEN</a:t>
            </a:r>
          </a:p>
          <a:p>
            <a:pPr algn="ctr"/>
            <a:r>
              <a:rPr lang="sv-FI" sz="2000" b="1" dirty="0" smtClean="0"/>
              <a:t>UNDERVISNING </a:t>
            </a:r>
            <a:r>
              <a:rPr lang="sv-FI" sz="2000" b="1" dirty="0"/>
              <a:t>– LÄRANDE</a:t>
            </a:r>
          </a:p>
          <a:p>
            <a:endParaRPr lang="sv-FI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FI" sz="2000" dirty="0" smtClean="0"/>
              <a:t>Lagen om grundläggande </a:t>
            </a:r>
            <a:r>
              <a:rPr lang="sv-FI" sz="2000" dirty="0" err="1" smtClean="0"/>
              <a:t>konstundervisning</a:t>
            </a:r>
            <a:r>
              <a:rPr lang="sv-FI" sz="2000" dirty="0" smtClean="0"/>
              <a:t> (633/1998)</a:t>
            </a:r>
            <a:br>
              <a:rPr lang="sv-FI" sz="2000" dirty="0" smtClean="0"/>
            </a:br>
            <a:r>
              <a:rPr lang="sv-FI" sz="2000" dirty="0" smtClean="0"/>
              <a:t>5 § Läroplanen</a:t>
            </a:r>
            <a:endParaRPr lang="sv-FI" sz="2000" dirty="0"/>
          </a:p>
          <a:p>
            <a:pPr marL="0" indent="0">
              <a:buNone/>
            </a:pPr>
            <a:r>
              <a:rPr lang="sv-FI" sz="2000" dirty="0" smtClean="0"/>
              <a:t>Utbildningsstyrelsen bestämmer för varje konstart om målsättningar och centrala innehåll i läroplansgrunderna </a:t>
            </a:r>
          </a:p>
          <a:p>
            <a:pPr marL="0" indent="0">
              <a:buNone/>
            </a:pPr>
            <a:r>
              <a:rPr lang="sv-FI" sz="2000" dirty="0" smtClean="0"/>
              <a:t>Utbildningsanordnaren godkänner en läroplan för varje konstområde och kan välja mellan allmän- eller fördjupad lärokurs</a:t>
            </a:r>
            <a:endParaRPr lang="sv-FI" sz="2000" dirty="0"/>
          </a:p>
        </p:txBody>
      </p:sp>
      <p:sp>
        <p:nvSpPr>
          <p:cNvPr id="5" name="Rectangle 4"/>
          <p:cNvSpPr/>
          <p:nvPr/>
        </p:nvSpPr>
        <p:spPr>
          <a:xfrm>
            <a:off x="3966693" y="4340181"/>
            <a:ext cx="45719" cy="180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44688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Den allmänna- och fördjupade lärokursernas omfattning</a:t>
            </a:r>
            <a:endParaRPr lang="sv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FI" dirty="0"/>
              <a:t>ALLMÄN LÄROKURS </a:t>
            </a:r>
            <a:r>
              <a:rPr lang="sv-FI" dirty="0" smtClean="0"/>
              <a:t>500h</a:t>
            </a:r>
            <a:endParaRPr lang="sv-FI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54615490"/>
              </p:ext>
            </p:extLst>
          </p:nvPr>
        </p:nvGraphicFramePr>
        <p:xfrm>
          <a:off x="676275" y="2736850"/>
          <a:ext cx="4184650" cy="3305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FI" dirty="0" smtClean="0"/>
              <a:t>FÖRDJUPAD LÄROKURS 1300h</a:t>
            </a:r>
            <a:endParaRPr lang="sv-FI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795072511"/>
              </p:ext>
            </p:extLst>
          </p:nvPr>
        </p:nvGraphicFramePr>
        <p:xfrm>
          <a:off x="5087938" y="2736850"/>
          <a:ext cx="4186237" cy="3305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9410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Finansiering av grundläggande </a:t>
            </a:r>
            <a:r>
              <a:rPr lang="sv-FI" dirty="0" err="1" smtClean="0"/>
              <a:t>konstundervisning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FI" dirty="0"/>
              <a:t>En kommun kan ordna grundläggande </a:t>
            </a:r>
            <a:r>
              <a:rPr lang="sv-FI" dirty="0" err="1"/>
              <a:t>konstundervisning</a:t>
            </a:r>
            <a:r>
              <a:rPr lang="sv-FI" dirty="0"/>
              <a:t> utan att något särskilt tillstånd beviljas för det. Kommunen får statsandel baserad på invånarantalet för grundläggande </a:t>
            </a:r>
            <a:r>
              <a:rPr lang="sv-FI" dirty="0" err="1" smtClean="0"/>
              <a:t>konstundervisning</a:t>
            </a:r>
            <a:r>
              <a:rPr lang="sv-FI" dirty="0" smtClean="0"/>
              <a:t>. </a:t>
            </a:r>
            <a:r>
              <a:rPr lang="sv-FI" dirty="0"/>
              <a:t>Det kalkylerade priset per enhet har varit 1,40 €/invånare och av det får kommunen en statsandel på cirka 40 </a:t>
            </a:r>
            <a:r>
              <a:rPr lang="sv-FI" dirty="0" smtClean="0"/>
              <a:t>cent/invånare</a:t>
            </a:r>
          </a:p>
          <a:p>
            <a:r>
              <a:rPr lang="sv-FI" dirty="0"/>
              <a:t>För grundläggande </a:t>
            </a:r>
            <a:r>
              <a:rPr lang="sv-FI" dirty="0" err="1"/>
              <a:t>konstundervisning</a:t>
            </a:r>
            <a:r>
              <a:rPr lang="sv-FI" dirty="0"/>
              <a:t> kan huvudmannen dessutom beviljas rätt till statsandel som baserar sig på antalet undervisningstimmar. I statsbudgeten bestäms årligen ett pris per enhet per timme. År 2017 är priset per enhet per undervisningstimme 77,52 euro. Statsandelen utgör 57 % av denna summa. Statsandelen för grundläggande </a:t>
            </a:r>
            <a:r>
              <a:rPr lang="sv-FI" dirty="0" err="1"/>
              <a:t>konstundervisning</a:t>
            </a:r>
            <a:r>
              <a:rPr lang="sv-FI" dirty="0"/>
              <a:t> per undervisningstimme uppgår totalt till 80 172 000 euro</a:t>
            </a:r>
            <a:r>
              <a:rPr lang="sv-FI" dirty="0" smtClean="0"/>
              <a:t>.</a:t>
            </a:r>
          </a:p>
          <a:p>
            <a:r>
              <a:rPr lang="sv-FI" dirty="0" smtClean="0"/>
              <a:t>De </a:t>
            </a:r>
            <a:r>
              <a:rPr lang="sv-FI" dirty="0" smtClean="0"/>
              <a:t>övriga 43% av verksamhetskostnaderna finansieras med terminsavgifter och kommunandel</a:t>
            </a:r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17110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Uppgörande av den lokala läroplanen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FI" dirty="0" smtClean="0"/>
              <a:t>Läroanstalten</a:t>
            </a:r>
            <a:r>
              <a:rPr lang="sv-FI" dirty="0" smtClean="0"/>
              <a:t> </a:t>
            </a:r>
            <a:r>
              <a:rPr lang="sv-FI" dirty="0" smtClean="0"/>
              <a:t>gör en läroplan för varje konstområde inom ramen för de av Utbildningsstyrelsen givna grunderna</a:t>
            </a:r>
          </a:p>
          <a:p>
            <a:r>
              <a:rPr lang="sv-FI" dirty="0" smtClean="0"/>
              <a:t>Läroplanen skall beakta elevernas </a:t>
            </a:r>
            <a:r>
              <a:rPr lang="sv-FI" dirty="0" smtClean="0"/>
              <a:t>individuella behov </a:t>
            </a:r>
            <a:r>
              <a:rPr lang="sv-FI" dirty="0" smtClean="0"/>
              <a:t>och </a:t>
            </a:r>
            <a:r>
              <a:rPr lang="sv-FI" dirty="0" smtClean="0"/>
              <a:t>färdigheter, traditionen inom konstformen, det lokala kulturarvet, nationella </a:t>
            </a:r>
            <a:r>
              <a:rPr lang="sv-FI" dirty="0" smtClean="0"/>
              <a:t>och internationella </a:t>
            </a:r>
            <a:r>
              <a:rPr lang="sv-FI" dirty="0" smtClean="0"/>
              <a:t>förändringar inom konstformen, </a:t>
            </a:r>
            <a:r>
              <a:rPr lang="sv-FI" dirty="0" smtClean="0"/>
              <a:t>kraven </a:t>
            </a:r>
            <a:r>
              <a:rPr lang="sv-FI" dirty="0" smtClean="0"/>
              <a:t>för </a:t>
            </a:r>
            <a:r>
              <a:rPr lang="sv-FI" dirty="0" smtClean="0"/>
              <a:t>fortsatta studier inom konstområdet, samt läroanstaltens och verksamhetsområdets </a:t>
            </a:r>
            <a:r>
              <a:rPr lang="sv-FI" dirty="0" smtClean="0"/>
              <a:t>särprägel</a:t>
            </a:r>
            <a:endParaRPr lang="sv-FI" dirty="0" smtClean="0"/>
          </a:p>
          <a:p>
            <a:r>
              <a:rPr lang="sv-FI" dirty="0" smtClean="0"/>
              <a:t>Läroplanen uppgörs tillsammans med lärarna, elever och vårdnadshavarna samt eventuella andra aktörer. Samarbete med andra aktörer inom området stöder </a:t>
            </a:r>
            <a:r>
              <a:rPr lang="sv-FI" dirty="0" smtClean="0"/>
              <a:t>läroplansprocessen</a:t>
            </a:r>
            <a:endParaRPr lang="sv-FI" dirty="0" smtClean="0"/>
          </a:p>
          <a:p>
            <a:r>
              <a:rPr lang="sv-FI" dirty="0" smtClean="0"/>
              <a:t>Läroanstalten</a:t>
            </a:r>
            <a:r>
              <a:rPr lang="sv-FI" dirty="0" smtClean="0"/>
              <a:t> </a:t>
            </a:r>
            <a:r>
              <a:rPr lang="sv-FI" dirty="0" smtClean="0"/>
              <a:t>bestämmer om utbildningens </a:t>
            </a:r>
            <a:r>
              <a:rPr lang="sv-FI" dirty="0" smtClean="0"/>
              <a:t>mål, innehåll </a:t>
            </a:r>
            <a:r>
              <a:rPr lang="sv-FI" dirty="0" smtClean="0"/>
              <a:t>och omfattning så att </a:t>
            </a:r>
            <a:r>
              <a:rPr lang="sv-FI" dirty="0" smtClean="0"/>
              <a:t>studiernas </a:t>
            </a:r>
            <a:r>
              <a:rPr lang="sv-FI" dirty="0" smtClean="0"/>
              <a:t>målsättningar </a:t>
            </a:r>
            <a:r>
              <a:rPr lang="sv-FI" dirty="0" smtClean="0"/>
              <a:t>kan uppnås</a:t>
            </a:r>
          </a:p>
          <a:p>
            <a:r>
              <a:rPr lang="sv-FI" dirty="0" smtClean="0"/>
              <a:t>Läroplanen skall ge eleverna och föräldrarna en klar bild av utbildningens målsättning och </a:t>
            </a:r>
            <a:r>
              <a:rPr lang="sv-FI" dirty="0" smtClean="0"/>
              <a:t>innehåll</a:t>
            </a:r>
          </a:p>
          <a:p>
            <a:r>
              <a:rPr lang="sv-FI" dirty="0"/>
              <a:t>Utbildningsanordnaren utvärderar utbildningen samt deltar i extern utvärdering av verksamheten </a:t>
            </a:r>
            <a:endParaRPr lang="sv-FI" dirty="0" smtClean="0"/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35365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Läroplanens innehåll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v-FI" sz="1400" dirty="0" smtClean="0"/>
              <a:t>Läroanstaltens verksamhetsidé </a:t>
            </a:r>
          </a:p>
          <a:p>
            <a:r>
              <a:rPr lang="sv-FI" sz="1400" dirty="0" smtClean="0"/>
              <a:t>Läroanstaltens </a:t>
            </a:r>
            <a:r>
              <a:rPr lang="sv-FI" sz="1400" dirty="0" smtClean="0"/>
              <a:t>värdegrund, </a:t>
            </a:r>
            <a:r>
              <a:rPr lang="sv-FI" sz="1400" dirty="0" smtClean="0"/>
              <a:t>syn på lärandet</a:t>
            </a:r>
            <a:r>
              <a:rPr lang="sv-FI" sz="1400" dirty="0" smtClean="0"/>
              <a:t>, </a:t>
            </a:r>
            <a:r>
              <a:rPr lang="sv-FI" sz="1400" dirty="0" smtClean="0"/>
              <a:t>lär</a:t>
            </a:r>
            <a:r>
              <a:rPr lang="sv-FI" sz="1400" dirty="0" smtClean="0"/>
              <a:t>miljö </a:t>
            </a:r>
            <a:r>
              <a:rPr lang="sv-FI" sz="1400" dirty="0" smtClean="0"/>
              <a:t>och arbetssätt</a:t>
            </a:r>
          </a:p>
          <a:p>
            <a:r>
              <a:rPr lang="sv-FI" sz="1400" dirty="0" smtClean="0"/>
              <a:t>Läroanstaltens verksamhetskultur</a:t>
            </a:r>
          </a:p>
          <a:p>
            <a:r>
              <a:rPr lang="sv-FI" sz="1400" dirty="0" smtClean="0"/>
              <a:t>Studiernas</a:t>
            </a:r>
            <a:r>
              <a:rPr lang="sv-FI" sz="1400" dirty="0" smtClean="0"/>
              <a:t> </a:t>
            </a:r>
            <a:r>
              <a:rPr lang="sv-FI" sz="1400" dirty="0" smtClean="0"/>
              <a:t>uppbyggnad och omfattning</a:t>
            </a:r>
          </a:p>
          <a:p>
            <a:r>
              <a:rPr lang="sv-FI" sz="1400" dirty="0" smtClean="0"/>
              <a:t>De </a:t>
            </a:r>
            <a:r>
              <a:rPr lang="sv-FI" sz="1400" dirty="0" smtClean="0"/>
              <a:t>allmänna målen för studierna</a:t>
            </a:r>
            <a:endParaRPr lang="sv-FI" sz="1400" dirty="0"/>
          </a:p>
          <a:p>
            <a:r>
              <a:rPr lang="sv-FI" sz="1400" dirty="0"/>
              <a:t>studiehelheter för de </a:t>
            </a:r>
            <a:r>
              <a:rPr lang="sv-FI" sz="1400" dirty="0" smtClean="0"/>
              <a:t>grundstudierna</a:t>
            </a:r>
            <a:r>
              <a:rPr lang="sv-FI" sz="1400" dirty="0"/>
              <a:t>, deras mål, innehåll </a:t>
            </a:r>
            <a:r>
              <a:rPr lang="sv-FI" sz="1400" dirty="0" smtClean="0"/>
              <a:t>och omfattning</a:t>
            </a:r>
            <a:endParaRPr lang="sv-FI" sz="1400" dirty="0"/>
          </a:p>
          <a:p>
            <a:r>
              <a:rPr lang="sv-FI" sz="1400" dirty="0"/>
              <a:t>studiehelheter för de fördjupade studierna, deras mål, innehåll </a:t>
            </a:r>
            <a:r>
              <a:rPr lang="sv-FI" sz="1400" dirty="0" smtClean="0"/>
              <a:t>och omfattning</a:t>
            </a:r>
            <a:endParaRPr lang="sv-FI" sz="1400" dirty="0" smtClean="0"/>
          </a:p>
          <a:p>
            <a:r>
              <a:rPr lang="sv-FI" sz="1400" dirty="0" smtClean="0"/>
              <a:t>Bedömningsområde samt </a:t>
            </a:r>
            <a:r>
              <a:rPr lang="sv-FI" sz="1400" dirty="0"/>
              <a:t>kriterierna för bedömningen av den fördjupade lärokursen </a:t>
            </a:r>
            <a:endParaRPr lang="sv-FI" sz="1400" dirty="0" smtClean="0"/>
          </a:p>
          <a:p>
            <a:r>
              <a:rPr lang="sv-FI" sz="1400" dirty="0" smtClean="0"/>
              <a:t>Bedömningens </a:t>
            </a:r>
            <a:r>
              <a:rPr lang="sv-FI" sz="1400" dirty="0" smtClean="0"/>
              <a:t>av lärandet</a:t>
            </a:r>
            <a:endParaRPr lang="sv-FI" sz="1400" dirty="0" smtClean="0"/>
          </a:p>
          <a:p>
            <a:r>
              <a:rPr lang="sv-FI" sz="1400" dirty="0" smtClean="0"/>
              <a:t>Individualisering av lärokursen</a:t>
            </a:r>
          </a:p>
          <a:p>
            <a:r>
              <a:rPr lang="sv-FI" sz="1400" dirty="0" smtClean="0"/>
              <a:t>Principer för elevantagning</a:t>
            </a:r>
            <a:endParaRPr lang="sv-FI" sz="1400" dirty="0" smtClean="0"/>
          </a:p>
          <a:p>
            <a:r>
              <a:rPr lang="sv-FI" sz="1400" dirty="0" smtClean="0"/>
              <a:t>Samarbete med </a:t>
            </a:r>
            <a:r>
              <a:rPr lang="sv-FI" sz="1400" dirty="0" smtClean="0"/>
              <a:t>vårdnadshavarna </a:t>
            </a:r>
            <a:r>
              <a:rPr lang="sv-FI" sz="1400" dirty="0" smtClean="0"/>
              <a:t>och andra aktörer</a:t>
            </a:r>
          </a:p>
          <a:p>
            <a:r>
              <a:rPr lang="sv-FI" sz="1400" dirty="0" smtClean="0"/>
              <a:t>Kontinuerlig </a:t>
            </a:r>
            <a:r>
              <a:rPr lang="sv-FI" sz="1400" dirty="0" smtClean="0"/>
              <a:t>utveckling av </a:t>
            </a:r>
            <a:r>
              <a:rPr lang="sv-FI" sz="1400" dirty="0" smtClean="0"/>
              <a:t>verksamheten</a:t>
            </a:r>
            <a:endParaRPr lang="sv-FI" sz="1400" dirty="0"/>
          </a:p>
        </p:txBody>
      </p:sp>
    </p:spTree>
    <p:extLst>
      <p:ext uri="{BB962C8B-B14F-4D97-AF65-F5344CB8AC3E}">
        <p14:creationId xmlns:p14="http://schemas.microsoft.com/office/powerpoint/2010/main" val="227579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/>
              <a:t>Grundstudier i musik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/>
              <a:t>Syftet med grundstudierna är att inspirera eleverna till målmedvetna studier i musik och långsiktigt utvecklande av de musikaliska </a:t>
            </a:r>
            <a:r>
              <a:rPr lang="sv-FI" dirty="0" smtClean="0"/>
              <a:t>färdigheterna</a:t>
            </a:r>
          </a:p>
          <a:p>
            <a:r>
              <a:rPr lang="sv-FI" dirty="0" smtClean="0"/>
              <a:t>Utgångspunkten </a:t>
            </a:r>
            <a:r>
              <a:rPr lang="sv-FI" dirty="0"/>
              <a:t>för studierna är elevens styrkor och intresseområden. Genom att erbjuda möjligheter till mångsidig musikalisk verksamhet utvecklar grundstudierna i musik elevens musikaliska och kreativa </a:t>
            </a:r>
            <a:r>
              <a:rPr lang="sv-FI" dirty="0" smtClean="0"/>
              <a:t>tänkande</a:t>
            </a:r>
          </a:p>
          <a:p>
            <a:r>
              <a:rPr lang="sv-FI" dirty="0" smtClean="0"/>
              <a:t>Utbildningsanordnaren </a:t>
            </a:r>
            <a:r>
              <a:rPr lang="sv-FI" dirty="0"/>
              <a:t>fastställer studiehelheterna inom grundstudierna, deras mål, innehåll och omfattning utgående från </a:t>
            </a:r>
            <a:r>
              <a:rPr lang="sv-FI" dirty="0" smtClean="0"/>
              <a:t>läroplansgrunderna</a:t>
            </a:r>
          </a:p>
          <a:p>
            <a:r>
              <a:rPr lang="sv-FI" dirty="0" smtClean="0"/>
              <a:t>En </a:t>
            </a:r>
            <a:r>
              <a:rPr lang="sv-FI" dirty="0"/>
              <a:t>enskild studiehelhet kan innehålla mål från olika målområden inom </a:t>
            </a:r>
            <a:r>
              <a:rPr lang="sv-FI" dirty="0" smtClean="0"/>
              <a:t>grunderna</a:t>
            </a:r>
          </a:p>
          <a:p>
            <a:r>
              <a:rPr lang="sv-FI" dirty="0" smtClean="0"/>
              <a:t>I </a:t>
            </a:r>
            <a:r>
              <a:rPr lang="sv-FI" dirty="0"/>
              <a:t>grundstudierna kan ingå alternativa studiehelheter</a:t>
            </a:r>
          </a:p>
        </p:txBody>
      </p:sp>
    </p:spTree>
    <p:extLst>
      <p:ext uri="{BB962C8B-B14F-4D97-AF65-F5344CB8AC3E}">
        <p14:creationId xmlns:p14="http://schemas.microsoft.com/office/powerpoint/2010/main" val="3620647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Målområden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224983"/>
            <a:ext cx="8596668" cy="3880773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sv-FI" sz="2400" dirty="0"/>
              <a:t>Framförande och </a:t>
            </a:r>
            <a:r>
              <a:rPr lang="sv-FI" sz="2400" dirty="0" smtClean="0"/>
              <a:t>uttryck</a:t>
            </a:r>
          </a:p>
          <a:p>
            <a:pPr>
              <a:buFont typeface="+mj-lt"/>
              <a:buAutoNum type="arabicPeriod"/>
            </a:pPr>
            <a:r>
              <a:rPr lang="sv-FI" sz="2400" dirty="0" smtClean="0"/>
              <a:t>Att </a:t>
            </a:r>
            <a:r>
              <a:rPr lang="sv-FI" sz="2400" dirty="0"/>
              <a:t>lära sig att </a:t>
            </a:r>
            <a:r>
              <a:rPr lang="sv-FI" sz="2400" dirty="0" smtClean="0"/>
              <a:t>lära </a:t>
            </a:r>
            <a:r>
              <a:rPr lang="sv-FI" sz="2400" dirty="0"/>
              <a:t>och </a:t>
            </a:r>
            <a:r>
              <a:rPr lang="sv-FI" sz="2400" dirty="0" smtClean="0"/>
              <a:t>övning</a:t>
            </a:r>
          </a:p>
          <a:p>
            <a:pPr>
              <a:buFont typeface="+mj-lt"/>
              <a:buAutoNum type="arabicPeriod"/>
            </a:pPr>
            <a:r>
              <a:rPr lang="sv-FI" sz="2400" dirty="0" smtClean="0"/>
              <a:t>Lyssnande </a:t>
            </a:r>
            <a:r>
              <a:rPr lang="sv-FI" sz="2400" dirty="0"/>
              <a:t>och gestaltning av </a:t>
            </a:r>
            <a:r>
              <a:rPr lang="sv-FI" sz="2400" dirty="0" smtClean="0"/>
              <a:t>musik</a:t>
            </a:r>
          </a:p>
          <a:p>
            <a:pPr>
              <a:buFont typeface="+mj-lt"/>
              <a:buAutoNum type="arabicPeriod"/>
            </a:pPr>
            <a:r>
              <a:rPr lang="sv-FI" sz="2400" dirty="0" smtClean="0"/>
              <a:t>Komposition </a:t>
            </a:r>
            <a:r>
              <a:rPr lang="sv-FI" sz="2400" dirty="0"/>
              <a:t>och improvisation</a:t>
            </a:r>
            <a:endParaRPr lang="sv-FI" sz="2400" dirty="0" smtClean="0"/>
          </a:p>
        </p:txBody>
      </p:sp>
    </p:spTree>
    <p:extLst>
      <p:ext uri="{BB962C8B-B14F-4D97-AF65-F5344CB8AC3E}">
        <p14:creationId xmlns:p14="http://schemas.microsoft.com/office/powerpoint/2010/main" val="219580273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11592</TotalTime>
  <Words>979</Words>
  <Application>Microsoft Office PowerPoint</Application>
  <PresentationFormat>Widescreen</PresentationFormat>
  <Paragraphs>108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Trebuchet MS</vt:lpstr>
      <vt:lpstr>Wingdings 3</vt:lpstr>
      <vt:lpstr>Facet</vt:lpstr>
      <vt:lpstr>Den finska modellen -  möjlighet eller tvångströja?</vt:lpstr>
      <vt:lpstr>Grundläggande konstundervisning Läroplansbaserad verksamhet</vt:lpstr>
      <vt:lpstr>SÅ HÄR FUNGERAR DET</vt:lpstr>
      <vt:lpstr>Den allmänna- och fördjupade lärokursernas omfattning</vt:lpstr>
      <vt:lpstr>Finansiering av grundläggande konstundervisning</vt:lpstr>
      <vt:lpstr>Uppgörande av den lokala läroplanen</vt:lpstr>
      <vt:lpstr>Läroplanens innehåll</vt:lpstr>
      <vt:lpstr>Grundstudier i musik </vt:lpstr>
      <vt:lpstr>Målområden</vt:lpstr>
      <vt:lpstr>1. Framförande och uttryck</vt:lpstr>
      <vt:lpstr>2. Att lära sig att lära och övning</vt:lpstr>
      <vt:lpstr>3. Lyssnande och gestaltning av musik</vt:lpstr>
      <vt:lpstr>4. Komposition och improvisation</vt:lpstr>
      <vt:lpstr>Arbetsmetoderna i musikundervisningen</vt:lpstr>
      <vt:lpstr>Bedömning av lärandet i musikundervisningen</vt:lpstr>
      <vt:lpstr>Bedömningsområdena i den fördjupade lärokursen i musik</vt:lpstr>
      <vt:lpstr>Hyvä Suomi – Heja Finland ”We don't need no education  We don't need no thought control”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Finlands Musikläronrättningars Förbund</dc:title>
  <dc:creator>Bo-Anders Sandström</dc:creator>
  <cp:lastModifiedBy>Bo-Anders Sandström</cp:lastModifiedBy>
  <cp:revision>69</cp:revision>
  <dcterms:created xsi:type="dcterms:W3CDTF">2017-09-07T10:01:53Z</dcterms:created>
  <dcterms:modified xsi:type="dcterms:W3CDTF">2017-09-18T18:00:29Z</dcterms:modified>
</cp:coreProperties>
</file>